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59" r:id="rId3"/>
    <p:sldId id="269" r:id="rId4"/>
    <p:sldId id="265" r:id="rId5"/>
    <p:sldId id="260" r:id="rId6"/>
    <p:sldId id="264" r:id="rId7"/>
    <p:sldId id="262" r:id="rId8"/>
    <p:sldId id="263" r:id="rId9"/>
    <p:sldId id="267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200"/>
    <a:srgbClr val="42B249"/>
    <a:srgbClr val="43B0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23" autoAdjust="0"/>
    <p:restoredTop sz="94660"/>
  </p:normalViewPr>
  <p:slideViewPr>
    <p:cSldViewPr snapToGrid="0">
      <p:cViewPr varScale="1">
        <p:scale>
          <a:sx n="96" d="100"/>
          <a:sy n="96" d="100"/>
        </p:scale>
        <p:origin x="91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4E5D33-0E32-4032-B27E-687D34D85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78A4502-134F-4E8F-A3C4-7F6720135B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E94E30-F42B-4543-AA05-7A3CAC731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01/09/2020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C904CF5-D439-4587-9845-4E03534DD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132BCF-68D5-430E-97A3-AAD876602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0518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8E8D36-8B53-4217-8236-21476605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FABBD58-DF07-4E15-B6DB-500170DD4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A20F28E-3D18-49C8-903D-0A4C04661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01/09/2020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0D00DC-5ABB-4E1A-AB2A-6F3A8DAE0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35808F-92E8-46A4-B31F-B52FAA566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9965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180A492-C19B-462B-A543-D8931B5F2B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E1F28D6-7356-4253-94F0-A8DA1A1564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86E00F7-1AEE-4DCA-AA21-FB8709B3B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01/09/2020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78F790-2D92-4951-920A-22CAA8F89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3FF043-93D1-4D6E-B2FD-634A8ADF0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1731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D23553-CB14-4DFC-8022-6B5DFC591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787220-F8CE-47A4-990A-D31B19F3E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3A746C-45BA-47DF-9C4C-67B59FDFA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01/09/2020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551FB6-FCB7-495F-99A2-48B5316D4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16B7A4-8C71-43B9-9B54-DF0A95DC0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0559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1C395D-6C70-4AC4-BC2D-3E9F69CAB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D99FB83-A156-4A0A-9DBF-4FDFE754A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98523D9-9BB7-4C06-B46B-4F74A60E7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01/09/2020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F557F5-9C14-4DB3-9DFE-F69D42B32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4101B3-D606-4A7A-A338-4B722E220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0790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08B37D-4339-4838-B40F-93ECCD5F0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F6B784-6F09-4992-8F21-EFD3DAAAB9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3907BC2-E82C-4AB6-BAC5-2DD09BA2FF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AB3AA6-1815-4022-A065-5909A3F7C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01/09/2020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E0F320D-810D-4E00-A7E0-83E5587ED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4747BEB-81D9-41FB-B331-6B0A8B009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8232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03D69C-3120-4159-AC84-C2E08F483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95B8653-9452-42FE-B012-F30836199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5FC4799-F297-4947-80E7-68E1CA5056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9E8E3B2-37FD-40DA-91A7-347646CED6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A7319C0-7351-4C1A-BEFA-CF3AA6CA62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4D28236-4C2B-44B9-8E93-54C9AFD11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01/09/2020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2CDBBE9-76DA-48F1-ACCD-AF6CE74F7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874CF0A-F367-483F-806C-38F932912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5647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DE4480-FABD-4F69-A79D-850CFA51A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2E523F2-F2D7-4254-8C79-77903D3F6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01/09/2020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7CFF173-5FE5-4658-8089-1860E072E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2FA7F69-CB13-49F7-BDAA-C1CEA7077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3247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1BB789F-4CF0-49ED-9102-14141A4FB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01/09/2020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5E4B718-8441-45D0-AA89-4531494A6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42E9FB1-B920-47FC-B04D-6662BE258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2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75B98E-6349-45F7-96D8-1A4B91524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22406B-C57E-41FC-9655-3AC975449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9A4110-B016-43BD-B6BA-445AFF9BE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0A3C41E-E346-4622-9CB8-8C60BAD34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01/09/2020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613626-2D1E-4BC2-A3A0-07E42313F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D91BF78-9DE7-40DA-9DFB-0FB1EC998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2138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00CCC9-5A6C-4607-92EA-DA9172B2B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DA80707-782A-4EFD-B6D8-E6414825A8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A47C0B-674B-460C-83F1-A7121F37D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2128C54-6EE4-4AE5-906A-C1B8CBAF1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01/09/2020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04FDF2E-749A-4F8B-B63E-09E88991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67C8E1D-5AEE-4F93-9B12-EED6DA3CF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4834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42DF23A-1042-48A7-BED9-88240A402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E7C0C7-BC0F-44ED-BC63-A3CEAFA9D5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AE1684-A957-47A4-BC01-AE9FAC1F08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5C5D5-56BD-41FC-A279-9AFD73B82A1E}" type="datetimeFigureOut">
              <a:rPr lang="pt-BR" smtClean="0"/>
              <a:t>01/09/2020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EB998E-0F41-499B-905B-31553F1180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6908EB-2B30-42AD-AC2A-9E307CF79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39EC4-6145-4C2C-AE69-9D11D90359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9074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6.jpe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D98C09B-3FB4-4AF9-BFBC-C5C96561F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591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B4DE32D-3612-4114-B744-EBB0949D81B8}"/>
              </a:ext>
            </a:extLst>
          </p:cNvPr>
          <p:cNvSpPr/>
          <p:nvPr/>
        </p:nvSpPr>
        <p:spPr>
          <a:xfrm>
            <a:off x="4961614" y="3991555"/>
            <a:ext cx="2250219" cy="524786"/>
          </a:xfrm>
          <a:prstGeom prst="rect">
            <a:avLst/>
          </a:prstGeom>
          <a:solidFill>
            <a:srgbClr val="42B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4964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079" y="45405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F6088D8D-E662-4CAC-B689-3269B9BCAC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9" r="31742"/>
          <a:stretch/>
        </p:blipFill>
        <p:spPr bwMode="auto">
          <a:xfrm>
            <a:off x="0" y="0"/>
            <a:ext cx="503580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C1B5D60-2D87-4A50-956A-04F69E833E78}"/>
              </a:ext>
            </a:extLst>
          </p:cNvPr>
          <p:cNvSpPr/>
          <p:nvPr/>
        </p:nvSpPr>
        <p:spPr>
          <a:xfrm>
            <a:off x="5035808" y="656660"/>
            <a:ext cx="7128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09490B4-D4CD-4042-8BDE-0F6D46C54DE8}"/>
              </a:ext>
            </a:extLst>
          </p:cNvPr>
          <p:cNvSpPr/>
          <p:nvPr/>
        </p:nvSpPr>
        <p:spPr>
          <a:xfrm>
            <a:off x="5035808" y="708047"/>
            <a:ext cx="7128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9673C8C-0BD7-4DFE-BF2A-DFC0E25131F3}"/>
              </a:ext>
            </a:extLst>
          </p:cNvPr>
          <p:cNvSpPr txBox="1"/>
          <p:nvPr/>
        </p:nvSpPr>
        <p:spPr>
          <a:xfrm>
            <a:off x="5291079" y="1108763"/>
            <a:ext cx="66313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/>
              <a:t>Um grupo de cientistas de dados foi contratado pela </a:t>
            </a:r>
            <a:r>
              <a:rPr lang="pt-BR" sz="1600" dirty="0" err="1"/>
              <a:t>Instacard</a:t>
            </a:r>
            <a:r>
              <a:rPr lang="pt-BR" sz="1600" dirty="0"/>
              <a:t>. Através da análise de base de dados, pesquisas de mercado e avaliação de clientes, os cientistas identificaram oportunidades de negócio para empresa maximizar seus ganhos vinculando e rentabilizando a “Persona” com maior potencial. 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1AA63DB-74BF-4DD2-8200-313C25745C17}"/>
              </a:ext>
            </a:extLst>
          </p:cNvPr>
          <p:cNvSpPr txBox="1"/>
          <p:nvPr/>
        </p:nvSpPr>
        <p:spPr>
          <a:xfrm>
            <a:off x="5291079" y="2546388"/>
            <a:ext cx="6631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rgbClr val="FF8200"/>
                </a:solidFill>
              </a:rPr>
              <a:t>How</a:t>
            </a:r>
            <a:r>
              <a:rPr lang="pt-BR" sz="2000" b="1" dirty="0">
                <a:solidFill>
                  <a:srgbClr val="FF8200"/>
                </a:solidFill>
              </a:rPr>
              <a:t> </a:t>
            </a:r>
            <a:r>
              <a:rPr lang="pt-BR" sz="2000" b="1" dirty="0" err="1">
                <a:solidFill>
                  <a:srgbClr val="FF8200"/>
                </a:solidFill>
              </a:rPr>
              <a:t>might</a:t>
            </a:r>
            <a:r>
              <a:rPr lang="pt-BR" sz="2000" b="1" dirty="0">
                <a:solidFill>
                  <a:srgbClr val="FF8200"/>
                </a:solidFill>
              </a:rPr>
              <a:t> </a:t>
            </a:r>
            <a:r>
              <a:rPr lang="pt-BR" sz="2000" b="1" dirty="0" err="1">
                <a:solidFill>
                  <a:srgbClr val="FF8200"/>
                </a:solidFill>
              </a:rPr>
              <a:t>we</a:t>
            </a:r>
            <a:r>
              <a:rPr lang="pt-BR" sz="2000" b="1" dirty="0">
                <a:solidFill>
                  <a:srgbClr val="FF8200"/>
                </a:solidFill>
              </a:rPr>
              <a:t>?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515A22A-9939-4A61-8BE5-50C74F75D543}"/>
              </a:ext>
            </a:extLst>
          </p:cNvPr>
          <p:cNvSpPr txBox="1"/>
          <p:nvPr/>
        </p:nvSpPr>
        <p:spPr>
          <a:xfrm>
            <a:off x="5291079" y="5857565"/>
            <a:ext cx="6631388" cy="584775"/>
          </a:xfrm>
          <a:prstGeom prst="rect">
            <a:avLst/>
          </a:prstGeom>
          <a:solidFill>
            <a:srgbClr val="43B02A"/>
          </a:solidFill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1"/>
                </a:solidFill>
              </a:rPr>
              <a:t>Tudo isso gerando uma relação de longo prazo e confiança, para empresa reter clientes e crescer em um mercado potencial de 10 Bilhões ao ano!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7BA0AD3-B904-4E8A-8902-BA9631C7D84A}"/>
              </a:ext>
            </a:extLst>
          </p:cNvPr>
          <p:cNvSpPr txBox="1"/>
          <p:nvPr/>
        </p:nvSpPr>
        <p:spPr>
          <a:xfrm>
            <a:off x="5653377" y="3117275"/>
            <a:ext cx="62497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Como podemos dar agilidade no processo de compras tendo mais tempo livre para outras atividades?</a:t>
            </a:r>
          </a:p>
          <a:p>
            <a:endParaRPr lang="pt-BR" sz="1600" dirty="0"/>
          </a:p>
          <a:p>
            <a:r>
              <a:rPr lang="pt-BR" sz="1600" dirty="0"/>
              <a:t>Como podemos ajudar os clientes a manter uma alimentação saudável comprando nos lugares corretos?</a:t>
            </a:r>
          </a:p>
          <a:p>
            <a:endParaRPr lang="pt-BR" sz="1600" dirty="0"/>
          </a:p>
          <a:p>
            <a:r>
              <a:rPr lang="pt-BR" sz="1600" dirty="0"/>
              <a:t>Como podemos proporcionar clientes produtos de qualidade quando necessitam a um preço justo?</a:t>
            </a:r>
          </a:p>
          <a:p>
            <a:endParaRPr lang="pt-BR" sz="1600" dirty="0"/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28CEDBED-8BE5-4267-894D-C93356F62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314" y="3219190"/>
            <a:ext cx="338554" cy="338554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50E0D5ED-746C-4E56-AD34-21826E01FC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314" y="3989710"/>
            <a:ext cx="338554" cy="338554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22819325-300B-4A01-8895-8E0C883C9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314" y="4760230"/>
            <a:ext cx="338554" cy="3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878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írculo Parcial 25">
            <a:extLst>
              <a:ext uri="{FF2B5EF4-FFF2-40B4-BE49-F238E27FC236}">
                <a16:creationId xmlns:a16="http://schemas.microsoft.com/office/drawing/2014/main" id="{1974ADBF-0F5F-40E0-A62F-4782223E6537}"/>
              </a:ext>
            </a:extLst>
          </p:cNvPr>
          <p:cNvSpPr/>
          <p:nvPr/>
        </p:nvSpPr>
        <p:spPr>
          <a:xfrm>
            <a:off x="280667" y="2004408"/>
            <a:ext cx="4680000" cy="4140000"/>
          </a:xfrm>
          <a:prstGeom prst="pie">
            <a:avLst>
              <a:gd name="adj1" fmla="val 15363746"/>
              <a:gd name="adj2" fmla="val 1175788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25" name="Círculo Parcial 24">
            <a:extLst>
              <a:ext uri="{FF2B5EF4-FFF2-40B4-BE49-F238E27FC236}">
                <a16:creationId xmlns:a16="http://schemas.microsoft.com/office/drawing/2014/main" id="{5FA88201-E2A0-48FD-BE9C-F1ACCDD782F4}"/>
              </a:ext>
            </a:extLst>
          </p:cNvPr>
          <p:cNvSpPr/>
          <p:nvPr/>
        </p:nvSpPr>
        <p:spPr>
          <a:xfrm>
            <a:off x="280667" y="2004408"/>
            <a:ext cx="4680000" cy="4140000"/>
          </a:xfrm>
          <a:prstGeom prst="pie">
            <a:avLst>
              <a:gd name="adj1" fmla="val 11933108"/>
              <a:gd name="adj2" fmla="val 1339505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11" name="Círculo Parcial 10">
            <a:extLst>
              <a:ext uri="{FF2B5EF4-FFF2-40B4-BE49-F238E27FC236}">
                <a16:creationId xmlns:a16="http://schemas.microsoft.com/office/drawing/2014/main" id="{B0EFC0EA-8193-4016-B5F3-ADAEE27F388C}"/>
              </a:ext>
            </a:extLst>
          </p:cNvPr>
          <p:cNvSpPr/>
          <p:nvPr/>
        </p:nvSpPr>
        <p:spPr>
          <a:xfrm>
            <a:off x="280667" y="2004408"/>
            <a:ext cx="4680000" cy="4140000"/>
          </a:xfrm>
          <a:prstGeom prst="pie">
            <a:avLst>
              <a:gd name="adj1" fmla="val 13546590"/>
              <a:gd name="adj2" fmla="val 15278608"/>
            </a:avLst>
          </a:prstGeom>
          <a:solidFill>
            <a:srgbClr val="42B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4707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Onde está inserido o </a:t>
            </a:r>
            <a:r>
              <a:rPr lang="pt-BR" sz="2800" dirty="0" err="1">
                <a:solidFill>
                  <a:srgbClr val="43B02A"/>
                </a:solidFill>
              </a:rPr>
              <a:t>Instacart</a:t>
            </a:r>
            <a:r>
              <a:rPr lang="pt-BR" sz="2800" dirty="0">
                <a:solidFill>
                  <a:srgbClr val="43B02A"/>
                </a:solidFill>
              </a:rPr>
              <a:t>?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0558B696-1458-463C-AD3C-55CEF9264DC5}"/>
              </a:ext>
            </a:extLst>
          </p:cNvPr>
          <p:cNvSpPr txBox="1"/>
          <p:nvPr/>
        </p:nvSpPr>
        <p:spPr>
          <a:xfrm>
            <a:off x="92689" y="1481188"/>
            <a:ext cx="2054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Stakeholders</a:t>
            </a:r>
          </a:p>
        </p:txBody>
      </p:sp>
      <p:sp>
        <p:nvSpPr>
          <p:cNvPr id="30" name="Círculo Parcial 29">
            <a:extLst>
              <a:ext uri="{FF2B5EF4-FFF2-40B4-BE49-F238E27FC236}">
                <a16:creationId xmlns:a16="http://schemas.microsoft.com/office/drawing/2014/main" id="{DADC71D3-67F7-4881-97E7-65E9EA6C4474}"/>
              </a:ext>
            </a:extLst>
          </p:cNvPr>
          <p:cNvSpPr/>
          <p:nvPr/>
        </p:nvSpPr>
        <p:spPr>
          <a:xfrm>
            <a:off x="1000667" y="2598408"/>
            <a:ext cx="3240000" cy="2952000"/>
          </a:xfrm>
          <a:prstGeom prst="pie">
            <a:avLst>
              <a:gd name="adj1" fmla="val 19536397"/>
              <a:gd name="adj2" fmla="val 19850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31" name="Círculo Parcial 30">
            <a:extLst>
              <a:ext uri="{FF2B5EF4-FFF2-40B4-BE49-F238E27FC236}">
                <a16:creationId xmlns:a16="http://schemas.microsoft.com/office/drawing/2014/main" id="{1F9CCFD8-8E06-4E86-9A14-C95B10E2AA61}"/>
              </a:ext>
            </a:extLst>
          </p:cNvPr>
          <p:cNvSpPr/>
          <p:nvPr/>
        </p:nvSpPr>
        <p:spPr>
          <a:xfrm>
            <a:off x="1000667" y="2598408"/>
            <a:ext cx="3240000" cy="2952000"/>
          </a:xfrm>
          <a:prstGeom prst="pie">
            <a:avLst>
              <a:gd name="adj1" fmla="val 2192021"/>
              <a:gd name="adj2" fmla="val 7376215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32" name="Círculo Parcial 31">
            <a:extLst>
              <a:ext uri="{FF2B5EF4-FFF2-40B4-BE49-F238E27FC236}">
                <a16:creationId xmlns:a16="http://schemas.microsoft.com/office/drawing/2014/main" id="{00083E83-001B-406A-82FF-B2D3CD171795}"/>
              </a:ext>
            </a:extLst>
          </p:cNvPr>
          <p:cNvSpPr/>
          <p:nvPr/>
        </p:nvSpPr>
        <p:spPr>
          <a:xfrm>
            <a:off x="1000667" y="2598408"/>
            <a:ext cx="3240000" cy="2952000"/>
          </a:xfrm>
          <a:prstGeom prst="pie">
            <a:avLst>
              <a:gd name="adj1" fmla="val 14302923"/>
              <a:gd name="adj2" fmla="val 19375092"/>
            </a:avLst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33" name="Círculo Parcial 32">
            <a:extLst>
              <a:ext uri="{FF2B5EF4-FFF2-40B4-BE49-F238E27FC236}">
                <a16:creationId xmlns:a16="http://schemas.microsoft.com/office/drawing/2014/main" id="{9FBAF79C-0C69-4015-B642-6C35FCC37BC8}"/>
              </a:ext>
            </a:extLst>
          </p:cNvPr>
          <p:cNvSpPr/>
          <p:nvPr/>
        </p:nvSpPr>
        <p:spPr>
          <a:xfrm>
            <a:off x="1000667" y="2598408"/>
            <a:ext cx="3240000" cy="2952000"/>
          </a:xfrm>
          <a:prstGeom prst="pie">
            <a:avLst>
              <a:gd name="adj1" fmla="val 7556976"/>
              <a:gd name="adj2" fmla="val 1418605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243AA1C-6E66-45D8-A7B3-0A8D549D181B}"/>
              </a:ext>
            </a:extLst>
          </p:cNvPr>
          <p:cNvSpPr/>
          <p:nvPr/>
        </p:nvSpPr>
        <p:spPr>
          <a:xfrm>
            <a:off x="1756667" y="3372408"/>
            <a:ext cx="1728000" cy="140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Funcionários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DA20435-AF1F-4AD4-9D3C-67F970D88DB8}"/>
              </a:ext>
            </a:extLst>
          </p:cNvPr>
          <p:cNvSpPr txBox="1"/>
          <p:nvPr/>
        </p:nvSpPr>
        <p:spPr>
          <a:xfrm>
            <a:off x="2402381" y="2921019"/>
            <a:ext cx="765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>
                <a:solidFill>
                  <a:schemeClr val="bg1"/>
                </a:solidFill>
              </a:rPr>
              <a:t>Shoppers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7C59C1CC-1B4B-485D-B9E3-3BE5569010BE}"/>
              </a:ext>
            </a:extLst>
          </p:cNvPr>
          <p:cNvSpPr txBox="1"/>
          <p:nvPr/>
        </p:nvSpPr>
        <p:spPr>
          <a:xfrm>
            <a:off x="3481389" y="3935908"/>
            <a:ext cx="804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Mercados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AED73C54-E33E-490A-A1CF-61AEA5DCEC1F}"/>
              </a:ext>
            </a:extLst>
          </p:cNvPr>
          <p:cNvSpPr/>
          <p:nvPr/>
        </p:nvSpPr>
        <p:spPr>
          <a:xfrm>
            <a:off x="9061016" y="3263675"/>
            <a:ext cx="1224000" cy="1224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O que te estimularia a realizar compras de mercado online?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8CF29D19-B47D-4731-8C86-B4575B3F0204}"/>
              </a:ext>
            </a:extLst>
          </p:cNvPr>
          <p:cNvSpPr/>
          <p:nvPr/>
        </p:nvSpPr>
        <p:spPr>
          <a:xfrm>
            <a:off x="5920618" y="3263675"/>
            <a:ext cx="1224000" cy="1224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Poderia nos contar por que parou de fazer compras online?</a:t>
            </a:r>
          </a:p>
        </p:txBody>
      </p:sp>
      <p:sp>
        <p:nvSpPr>
          <p:cNvPr id="39" name="Losango 38">
            <a:extLst>
              <a:ext uri="{FF2B5EF4-FFF2-40B4-BE49-F238E27FC236}">
                <a16:creationId xmlns:a16="http://schemas.microsoft.com/office/drawing/2014/main" id="{1A98D6D1-184C-451C-A673-7D304C8D248F}"/>
              </a:ext>
            </a:extLst>
          </p:cNvPr>
          <p:cNvSpPr/>
          <p:nvPr/>
        </p:nvSpPr>
        <p:spPr>
          <a:xfrm>
            <a:off x="7942675" y="1138476"/>
            <a:ext cx="1872000" cy="900000"/>
          </a:xfrm>
          <a:prstGeom prst="diamond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Você realiza compras pela internet?</a:t>
            </a:r>
          </a:p>
        </p:txBody>
      </p:sp>
      <p:cxnSp>
        <p:nvCxnSpPr>
          <p:cNvPr id="40" name="Conector: Angulado 39">
            <a:extLst>
              <a:ext uri="{FF2B5EF4-FFF2-40B4-BE49-F238E27FC236}">
                <a16:creationId xmlns:a16="http://schemas.microsoft.com/office/drawing/2014/main" id="{C3E66683-5592-4FAC-ADB1-5971A8349E62}"/>
              </a:ext>
            </a:extLst>
          </p:cNvPr>
          <p:cNvCxnSpPr>
            <a:cxnSpLocks/>
            <a:stCxn id="39" idx="1"/>
            <a:endCxn id="48" idx="0"/>
          </p:cNvCxnSpPr>
          <p:nvPr/>
        </p:nvCxnSpPr>
        <p:spPr>
          <a:xfrm rot="10800000" flipV="1">
            <a:off x="7348331" y="1588475"/>
            <a:ext cx="594344" cy="526119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549C17E4-69F8-4701-884E-1EF402C5089D}"/>
              </a:ext>
            </a:extLst>
          </p:cNvPr>
          <p:cNvSpPr txBox="1"/>
          <p:nvPr/>
        </p:nvSpPr>
        <p:spPr>
          <a:xfrm>
            <a:off x="7173524" y="1349882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FF8200"/>
                </a:solidFill>
              </a:rPr>
              <a:t>Sim</a:t>
            </a:r>
          </a:p>
        </p:txBody>
      </p:sp>
      <p:sp>
        <p:nvSpPr>
          <p:cNvPr id="42" name="Losango 41">
            <a:extLst>
              <a:ext uri="{FF2B5EF4-FFF2-40B4-BE49-F238E27FC236}">
                <a16:creationId xmlns:a16="http://schemas.microsoft.com/office/drawing/2014/main" id="{5116C127-3ACE-4FD5-B796-CF77A7FAFCB6}"/>
              </a:ext>
            </a:extLst>
          </p:cNvPr>
          <p:cNvSpPr/>
          <p:nvPr/>
        </p:nvSpPr>
        <p:spPr>
          <a:xfrm>
            <a:off x="9473019" y="2097567"/>
            <a:ext cx="1872000" cy="900000"/>
          </a:xfrm>
          <a:prstGeom prst="diamond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As compras são no mercado ou internet?</a:t>
            </a:r>
          </a:p>
        </p:txBody>
      </p:sp>
      <p:cxnSp>
        <p:nvCxnSpPr>
          <p:cNvPr id="43" name="Conector: Angulado 42">
            <a:extLst>
              <a:ext uri="{FF2B5EF4-FFF2-40B4-BE49-F238E27FC236}">
                <a16:creationId xmlns:a16="http://schemas.microsoft.com/office/drawing/2014/main" id="{FE7A2EAD-8B92-4B4C-B1A3-8C8DD0490E6C}"/>
              </a:ext>
            </a:extLst>
          </p:cNvPr>
          <p:cNvCxnSpPr>
            <a:cxnSpLocks/>
            <a:stCxn id="42" idx="1"/>
            <a:endCxn id="141" idx="0"/>
          </p:cNvCxnSpPr>
          <p:nvPr/>
        </p:nvCxnSpPr>
        <p:spPr>
          <a:xfrm rot="10800000" flipV="1">
            <a:off x="9262165" y="2547567"/>
            <a:ext cx="210855" cy="633788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38F4F6C0-4C48-4C9C-98B4-CCCDE562B759}"/>
              </a:ext>
            </a:extLst>
          </p:cNvPr>
          <p:cNvSpPr txBox="1"/>
          <p:nvPr/>
        </p:nvSpPr>
        <p:spPr>
          <a:xfrm>
            <a:off x="10189404" y="1349882"/>
            <a:ext cx="401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FF8200"/>
                </a:solidFill>
              </a:rPr>
              <a:t>Não</a:t>
            </a:r>
          </a:p>
        </p:txBody>
      </p:sp>
      <p:cxnSp>
        <p:nvCxnSpPr>
          <p:cNvPr id="45" name="Conector: Angulado 44">
            <a:extLst>
              <a:ext uri="{FF2B5EF4-FFF2-40B4-BE49-F238E27FC236}">
                <a16:creationId xmlns:a16="http://schemas.microsoft.com/office/drawing/2014/main" id="{3483FB7F-4549-4493-957B-245388580C55}"/>
              </a:ext>
            </a:extLst>
          </p:cNvPr>
          <p:cNvCxnSpPr>
            <a:cxnSpLocks/>
            <a:stCxn id="39" idx="3"/>
            <a:endCxn id="42" idx="0"/>
          </p:cNvCxnSpPr>
          <p:nvPr/>
        </p:nvCxnSpPr>
        <p:spPr>
          <a:xfrm>
            <a:off x="9814675" y="1588476"/>
            <a:ext cx="594344" cy="509091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188A3992-18A0-4E99-9A1E-75AC5191354A}"/>
              </a:ext>
            </a:extLst>
          </p:cNvPr>
          <p:cNvSpPr txBox="1"/>
          <p:nvPr/>
        </p:nvSpPr>
        <p:spPr>
          <a:xfrm>
            <a:off x="8889339" y="2328314"/>
            <a:ext cx="9056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F8200"/>
                </a:solidFill>
              </a:rPr>
              <a:t>Mercado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51E55969-89B1-4A71-AE51-E0D7D39A908C}"/>
              </a:ext>
            </a:extLst>
          </p:cNvPr>
          <p:cNvSpPr txBox="1"/>
          <p:nvPr/>
        </p:nvSpPr>
        <p:spPr>
          <a:xfrm>
            <a:off x="6048349" y="2328314"/>
            <a:ext cx="9056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F8200"/>
                </a:solidFill>
              </a:rPr>
              <a:t>Sim</a:t>
            </a:r>
          </a:p>
        </p:txBody>
      </p:sp>
      <p:sp>
        <p:nvSpPr>
          <p:cNvPr id="48" name="Losango 47">
            <a:extLst>
              <a:ext uri="{FF2B5EF4-FFF2-40B4-BE49-F238E27FC236}">
                <a16:creationId xmlns:a16="http://schemas.microsoft.com/office/drawing/2014/main" id="{6641065C-BD57-4266-B43D-4CB6C12F0B77}"/>
              </a:ext>
            </a:extLst>
          </p:cNvPr>
          <p:cNvSpPr/>
          <p:nvPr/>
        </p:nvSpPr>
        <p:spPr>
          <a:xfrm>
            <a:off x="6412331" y="2114595"/>
            <a:ext cx="1872000" cy="900000"/>
          </a:xfrm>
          <a:prstGeom prst="diamond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Já comprou em mercados online?</a:t>
            </a:r>
          </a:p>
        </p:txBody>
      </p:sp>
      <p:cxnSp>
        <p:nvCxnSpPr>
          <p:cNvPr id="49" name="Conector: Angulado 48">
            <a:extLst>
              <a:ext uri="{FF2B5EF4-FFF2-40B4-BE49-F238E27FC236}">
                <a16:creationId xmlns:a16="http://schemas.microsoft.com/office/drawing/2014/main" id="{468489EF-2D57-4AE9-A5A6-958D9DF65BDD}"/>
              </a:ext>
            </a:extLst>
          </p:cNvPr>
          <p:cNvCxnSpPr>
            <a:cxnSpLocks/>
            <a:stCxn id="48" idx="1"/>
            <a:endCxn id="86" idx="0"/>
          </p:cNvCxnSpPr>
          <p:nvPr/>
        </p:nvCxnSpPr>
        <p:spPr>
          <a:xfrm rot="10800000" flipV="1">
            <a:off x="6193925" y="2564595"/>
            <a:ext cx="218407" cy="616760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: Angulado 49">
            <a:extLst>
              <a:ext uri="{FF2B5EF4-FFF2-40B4-BE49-F238E27FC236}">
                <a16:creationId xmlns:a16="http://schemas.microsoft.com/office/drawing/2014/main" id="{BFA14F45-3159-48EB-8055-1CB797FB6EC4}"/>
              </a:ext>
            </a:extLst>
          </p:cNvPr>
          <p:cNvCxnSpPr>
            <a:cxnSpLocks/>
            <a:stCxn id="48" idx="3"/>
            <a:endCxn id="140" idx="0"/>
          </p:cNvCxnSpPr>
          <p:nvPr/>
        </p:nvCxnSpPr>
        <p:spPr>
          <a:xfrm>
            <a:off x="8284331" y="2564595"/>
            <a:ext cx="218405" cy="616760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F396BF1F-7B36-4862-964D-A0A4D5E3ECF0}"/>
              </a:ext>
            </a:extLst>
          </p:cNvPr>
          <p:cNvSpPr txBox="1"/>
          <p:nvPr/>
        </p:nvSpPr>
        <p:spPr>
          <a:xfrm>
            <a:off x="8252696" y="2328314"/>
            <a:ext cx="9056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F8200"/>
                </a:solidFill>
              </a:rPr>
              <a:t>Não</a:t>
            </a: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8E7B4F01-8C44-429F-97D9-055B07A63AD3}"/>
              </a:ext>
            </a:extLst>
          </p:cNvPr>
          <p:cNvSpPr/>
          <p:nvPr/>
        </p:nvSpPr>
        <p:spPr>
          <a:xfrm>
            <a:off x="10631215" y="3263675"/>
            <a:ext cx="1224000" cy="1224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Como você escolhe a plataforma?</a:t>
            </a:r>
          </a:p>
          <a:p>
            <a:pPr algn="ctr"/>
            <a:r>
              <a:rPr lang="pt-BR" sz="1000" dirty="0">
                <a:solidFill>
                  <a:schemeClr val="tx1"/>
                </a:solidFill>
              </a:rPr>
              <a:t>Já teve problemas com a compra?</a:t>
            </a:r>
          </a:p>
          <a:p>
            <a:pPr algn="ctr"/>
            <a:r>
              <a:rPr lang="pt-BR" sz="1000" dirty="0">
                <a:solidFill>
                  <a:schemeClr val="tx1"/>
                </a:solidFill>
              </a:rPr>
              <a:t>O que te faz comprar novamente?</a:t>
            </a:r>
          </a:p>
        </p:txBody>
      </p:sp>
      <p:cxnSp>
        <p:nvCxnSpPr>
          <p:cNvPr id="53" name="Conector: Angulado 52">
            <a:extLst>
              <a:ext uri="{FF2B5EF4-FFF2-40B4-BE49-F238E27FC236}">
                <a16:creationId xmlns:a16="http://schemas.microsoft.com/office/drawing/2014/main" id="{115B1798-A9CD-4A4E-BD82-AFAE2DB1F3DC}"/>
              </a:ext>
            </a:extLst>
          </p:cNvPr>
          <p:cNvCxnSpPr>
            <a:cxnSpLocks/>
            <a:stCxn id="42" idx="3"/>
            <a:endCxn id="142" idx="0"/>
          </p:cNvCxnSpPr>
          <p:nvPr/>
        </p:nvCxnSpPr>
        <p:spPr>
          <a:xfrm>
            <a:off x="11345019" y="2547567"/>
            <a:ext cx="217269" cy="633788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78F35DC7-6209-4197-9426-30E96301FD20}"/>
              </a:ext>
            </a:extLst>
          </p:cNvPr>
          <p:cNvSpPr txBox="1"/>
          <p:nvPr/>
        </p:nvSpPr>
        <p:spPr>
          <a:xfrm>
            <a:off x="11194999" y="2328314"/>
            <a:ext cx="9056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F8200"/>
                </a:solidFill>
              </a:rPr>
              <a:t>Internet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82D5914A-E6C2-4FF0-9B78-E9B414BA9B9A}"/>
              </a:ext>
            </a:extLst>
          </p:cNvPr>
          <p:cNvSpPr/>
          <p:nvPr/>
        </p:nvSpPr>
        <p:spPr>
          <a:xfrm>
            <a:off x="7490817" y="3263675"/>
            <a:ext cx="1224000" cy="1224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Poderia nos contar porque nunca fez?</a:t>
            </a:r>
          </a:p>
        </p:txBody>
      </p:sp>
      <p:sp>
        <p:nvSpPr>
          <p:cNvPr id="86" name="Elipse 85">
            <a:extLst>
              <a:ext uri="{FF2B5EF4-FFF2-40B4-BE49-F238E27FC236}">
                <a16:creationId xmlns:a16="http://schemas.microsoft.com/office/drawing/2014/main" id="{CD26EFC4-A98E-4DAD-99AA-5536469BFDC7}"/>
              </a:ext>
            </a:extLst>
          </p:cNvPr>
          <p:cNvSpPr/>
          <p:nvPr/>
        </p:nvSpPr>
        <p:spPr>
          <a:xfrm>
            <a:off x="6146744" y="3181355"/>
            <a:ext cx="94359" cy="984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0" name="Elipse 139">
            <a:extLst>
              <a:ext uri="{FF2B5EF4-FFF2-40B4-BE49-F238E27FC236}">
                <a16:creationId xmlns:a16="http://schemas.microsoft.com/office/drawing/2014/main" id="{22B6B582-B8C6-4C16-BD97-B34CD60DD438}"/>
              </a:ext>
            </a:extLst>
          </p:cNvPr>
          <p:cNvSpPr/>
          <p:nvPr/>
        </p:nvSpPr>
        <p:spPr>
          <a:xfrm>
            <a:off x="8455556" y="3181355"/>
            <a:ext cx="94359" cy="984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1" name="Elipse 140">
            <a:extLst>
              <a:ext uri="{FF2B5EF4-FFF2-40B4-BE49-F238E27FC236}">
                <a16:creationId xmlns:a16="http://schemas.microsoft.com/office/drawing/2014/main" id="{10711719-E000-4453-9AE4-DEBDD21B3633}"/>
              </a:ext>
            </a:extLst>
          </p:cNvPr>
          <p:cNvSpPr/>
          <p:nvPr/>
        </p:nvSpPr>
        <p:spPr>
          <a:xfrm>
            <a:off x="9214984" y="3181355"/>
            <a:ext cx="94359" cy="984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2" name="Elipse 141">
            <a:extLst>
              <a:ext uri="{FF2B5EF4-FFF2-40B4-BE49-F238E27FC236}">
                <a16:creationId xmlns:a16="http://schemas.microsoft.com/office/drawing/2014/main" id="{BE2A8663-32D4-4076-9A2F-7386CF69EA2D}"/>
              </a:ext>
            </a:extLst>
          </p:cNvPr>
          <p:cNvSpPr/>
          <p:nvPr/>
        </p:nvSpPr>
        <p:spPr>
          <a:xfrm>
            <a:off x="11515108" y="3181355"/>
            <a:ext cx="94359" cy="984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Retângulo 90">
            <a:extLst>
              <a:ext uri="{FF2B5EF4-FFF2-40B4-BE49-F238E27FC236}">
                <a16:creationId xmlns:a16="http://schemas.microsoft.com/office/drawing/2014/main" id="{898E0948-862D-402E-BD16-3F528E11E37A}"/>
              </a:ext>
            </a:extLst>
          </p:cNvPr>
          <p:cNvSpPr/>
          <p:nvPr/>
        </p:nvSpPr>
        <p:spPr>
          <a:xfrm>
            <a:off x="4996667" y="4753783"/>
            <a:ext cx="7103953" cy="194353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4EB42D83-408C-4682-A7F1-BF525DEEBA54}"/>
              </a:ext>
            </a:extLst>
          </p:cNvPr>
          <p:cNvSpPr txBox="1"/>
          <p:nvPr/>
        </p:nvSpPr>
        <p:spPr>
          <a:xfrm>
            <a:off x="5012344" y="4770811"/>
            <a:ext cx="4264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8200"/>
                </a:solidFill>
              </a:rPr>
              <a:t>Resumo e </a:t>
            </a:r>
            <a:r>
              <a:rPr lang="pt-BR" b="1" dirty="0">
                <a:solidFill>
                  <a:srgbClr val="FF8200"/>
                </a:solidFill>
              </a:rPr>
              <a:t>Insights</a:t>
            </a:r>
            <a:r>
              <a:rPr lang="pt-BR" sz="2000" b="1" dirty="0">
                <a:solidFill>
                  <a:srgbClr val="FF8200"/>
                </a:solidFill>
              </a:rPr>
              <a:t> da Pesquisa</a:t>
            </a:r>
          </a:p>
        </p:txBody>
      </p: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3332DA83-41E1-4A5A-843D-D3F36A96B738}"/>
              </a:ext>
            </a:extLst>
          </p:cNvPr>
          <p:cNvSpPr txBox="1"/>
          <p:nvPr/>
        </p:nvSpPr>
        <p:spPr>
          <a:xfrm>
            <a:off x="8546395" y="5243902"/>
            <a:ext cx="349188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43B02A"/>
                </a:solidFill>
              </a:rPr>
              <a:t>Recorrência nas Compras</a:t>
            </a:r>
          </a:p>
          <a:p>
            <a:r>
              <a:rPr lang="pt-BR" sz="1100" dirty="0"/>
              <a:t>- Praticidade, Preços Bons, Rapidez, Programa de </a:t>
            </a:r>
            <a:r>
              <a:rPr lang="pt-BR" sz="1100" dirty="0" err="1"/>
              <a:t>Cashback</a:t>
            </a:r>
            <a:r>
              <a:rPr lang="pt-BR" sz="1100" dirty="0"/>
              <a:t>, Agilidade na Entrega</a:t>
            </a:r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001510CB-BF02-4022-B4B6-3868AE5EB656}"/>
              </a:ext>
            </a:extLst>
          </p:cNvPr>
          <p:cNvSpPr txBox="1"/>
          <p:nvPr/>
        </p:nvSpPr>
        <p:spPr>
          <a:xfrm>
            <a:off x="5203146" y="5921270"/>
            <a:ext cx="32121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43B02A"/>
                </a:solidFill>
              </a:rPr>
              <a:t>Porque não fazer compras de mercado online</a:t>
            </a:r>
          </a:p>
          <a:p>
            <a:r>
              <a:rPr lang="pt-BR" sz="1100" dirty="0"/>
              <a:t>- Produto errado ou de má qualidade, Atraso na Entrega, Cobrança de frete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7E3118D4-263A-4EC8-9285-769EB372FF5B}"/>
              </a:ext>
            </a:extLst>
          </p:cNvPr>
          <p:cNvSpPr txBox="1"/>
          <p:nvPr/>
        </p:nvSpPr>
        <p:spPr>
          <a:xfrm>
            <a:off x="5203146" y="5243902"/>
            <a:ext cx="32121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43B02A"/>
                </a:solidFill>
              </a:rPr>
              <a:t>Estímulo a compra de mercado online</a:t>
            </a:r>
          </a:p>
          <a:p>
            <a:r>
              <a:rPr lang="pt-BR" sz="1100" dirty="0"/>
              <a:t>- Comodidade (não ter que carregar peso), descontos, frete grátis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4EF0C554-17BE-4B3D-99AC-1BC5EDC981D0}"/>
              </a:ext>
            </a:extLst>
          </p:cNvPr>
          <p:cNvSpPr txBox="1"/>
          <p:nvPr/>
        </p:nvSpPr>
        <p:spPr>
          <a:xfrm>
            <a:off x="8546395" y="5921270"/>
            <a:ext cx="349188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43B02A"/>
                </a:solidFill>
              </a:rPr>
              <a:t>Escolha da Plataforma</a:t>
            </a:r>
          </a:p>
          <a:p>
            <a:r>
              <a:rPr lang="pt-BR" sz="1100" dirty="0"/>
              <a:t>- Indicação, Recomendação de Amigos, Confiabilidade, Variedade de Produtos e Fornecedores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2093C7A-333C-4898-8E31-92A5C7A84EAD}"/>
              </a:ext>
            </a:extLst>
          </p:cNvPr>
          <p:cNvSpPr txBox="1"/>
          <p:nvPr/>
        </p:nvSpPr>
        <p:spPr>
          <a:xfrm>
            <a:off x="3730478" y="5011194"/>
            <a:ext cx="856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/>
              <a:t>Potenciais </a:t>
            </a:r>
          </a:p>
          <a:p>
            <a:pPr algn="ctr"/>
            <a:r>
              <a:rPr lang="pt-BR" sz="1200" dirty="0"/>
              <a:t>Clientes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83BF110-F437-4005-9B20-37404B20C6BA}"/>
              </a:ext>
            </a:extLst>
          </p:cNvPr>
          <p:cNvSpPr txBox="1"/>
          <p:nvPr/>
        </p:nvSpPr>
        <p:spPr>
          <a:xfrm>
            <a:off x="614064" y="2957825"/>
            <a:ext cx="754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Acionista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CDC554E-680F-4D89-AEAB-598ED10EF3BD}"/>
              </a:ext>
            </a:extLst>
          </p:cNvPr>
          <p:cNvSpPr txBox="1"/>
          <p:nvPr/>
        </p:nvSpPr>
        <p:spPr>
          <a:xfrm>
            <a:off x="1315517" y="2361650"/>
            <a:ext cx="680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Clientes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BDB95530-0BC5-4A56-9057-57E546E4FB11}"/>
              </a:ext>
            </a:extLst>
          </p:cNvPr>
          <p:cNvSpPr txBox="1"/>
          <p:nvPr/>
        </p:nvSpPr>
        <p:spPr>
          <a:xfrm>
            <a:off x="2316121" y="4842575"/>
            <a:ext cx="912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Produtores </a:t>
            </a:r>
          </a:p>
          <a:p>
            <a:r>
              <a:rPr lang="pt-BR" sz="1200" dirty="0" err="1">
                <a:solidFill>
                  <a:schemeClr val="bg1"/>
                </a:solidFill>
              </a:rPr>
              <a:t>Organicos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F53D7557-7099-48A9-A157-21E894AA4E03}"/>
              </a:ext>
            </a:extLst>
          </p:cNvPr>
          <p:cNvSpPr txBox="1"/>
          <p:nvPr/>
        </p:nvSpPr>
        <p:spPr>
          <a:xfrm>
            <a:off x="987696" y="3737175"/>
            <a:ext cx="8975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Fabricantes</a:t>
            </a:r>
          </a:p>
        </p:txBody>
      </p:sp>
    </p:spTree>
    <p:extLst>
      <p:ext uri="{BB962C8B-B14F-4D97-AF65-F5344CB8AC3E}">
        <p14:creationId xmlns:p14="http://schemas.microsoft.com/office/powerpoint/2010/main" val="2161726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56697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Como identificamos a nossa Persona?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0558B696-1458-463C-AD3C-55CEF9264DC5}"/>
              </a:ext>
            </a:extLst>
          </p:cNvPr>
          <p:cNvSpPr txBox="1"/>
          <p:nvPr/>
        </p:nvSpPr>
        <p:spPr>
          <a:xfrm>
            <a:off x="92689" y="1481188"/>
            <a:ext cx="1818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A Rafaela...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AB345C8-EE7E-4927-8178-F6CBC90BBF93}"/>
              </a:ext>
            </a:extLst>
          </p:cNvPr>
          <p:cNvSpPr txBox="1"/>
          <p:nvPr/>
        </p:nvSpPr>
        <p:spPr>
          <a:xfrm>
            <a:off x="1724642" y="2333728"/>
            <a:ext cx="70170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..Inserir explicação breve de como chegamos aos clusters da persona</a:t>
            </a:r>
          </a:p>
        </p:txBody>
      </p:sp>
    </p:spTree>
    <p:extLst>
      <p:ext uri="{BB962C8B-B14F-4D97-AF65-F5344CB8AC3E}">
        <p14:creationId xmlns:p14="http://schemas.microsoft.com/office/powerpoint/2010/main" val="2864592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5EE550D-30CF-4052-A67A-82ED788526DF}"/>
              </a:ext>
            </a:extLst>
          </p:cNvPr>
          <p:cNvSpPr txBox="1"/>
          <p:nvPr/>
        </p:nvSpPr>
        <p:spPr>
          <a:xfrm>
            <a:off x="2617164" y="1733698"/>
            <a:ext cx="4220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tem 33 Anos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E50587D-F24E-40AB-8C99-D380F0EA3E59}"/>
              </a:ext>
            </a:extLst>
          </p:cNvPr>
          <p:cNvSpPr txBox="1"/>
          <p:nvPr/>
        </p:nvSpPr>
        <p:spPr>
          <a:xfrm>
            <a:off x="2617163" y="2199021"/>
            <a:ext cx="4220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é gerente de agência bancária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29B8528-32E2-4EB3-9D01-C37DEEAC6BAD}"/>
              </a:ext>
            </a:extLst>
          </p:cNvPr>
          <p:cNvSpPr txBox="1"/>
          <p:nvPr/>
        </p:nvSpPr>
        <p:spPr>
          <a:xfrm>
            <a:off x="2617163" y="2664344"/>
            <a:ext cx="4220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mora sozinha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79BEE87-C40C-4280-98F4-19705C4C6DA8}"/>
              </a:ext>
            </a:extLst>
          </p:cNvPr>
          <p:cNvSpPr txBox="1"/>
          <p:nvPr/>
        </p:nvSpPr>
        <p:spPr>
          <a:xfrm>
            <a:off x="2617164" y="3129667"/>
            <a:ext cx="4220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gosta de jogar futebol durante a semana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2A5868D6-282D-4C69-8153-D4CABF06FD6D}"/>
              </a:ext>
            </a:extLst>
          </p:cNvPr>
          <p:cNvSpPr txBox="1"/>
          <p:nvPr/>
        </p:nvSpPr>
        <p:spPr>
          <a:xfrm>
            <a:off x="2617163" y="3594990"/>
            <a:ext cx="4220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não sabe cozinhar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1A208A84-4A5E-4333-9B04-9E9E36FA10E8}"/>
              </a:ext>
            </a:extLst>
          </p:cNvPr>
          <p:cNvSpPr txBox="1"/>
          <p:nvPr/>
        </p:nvSpPr>
        <p:spPr>
          <a:xfrm>
            <a:off x="2617164" y="4060313"/>
            <a:ext cx="4220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gostaria de seguir uma alimentação saudável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1749D7B6-FEFE-4138-8127-060C7D2F62DF}"/>
              </a:ext>
            </a:extLst>
          </p:cNvPr>
          <p:cNvSpPr txBox="1"/>
          <p:nvPr/>
        </p:nvSpPr>
        <p:spPr>
          <a:xfrm>
            <a:off x="2617164" y="4525636"/>
            <a:ext cx="4220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gosta de tecnologia mas não está disposta a pagar caro por isso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B2BFA2F1-DA65-46D0-AF61-8B687C95F15B}"/>
              </a:ext>
            </a:extLst>
          </p:cNvPr>
          <p:cNvSpPr txBox="1"/>
          <p:nvPr/>
        </p:nvSpPr>
        <p:spPr>
          <a:xfrm>
            <a:off x="2617163" y="5206402"/>
            <a:ext cx="4220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gosta de fazer econômica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668D1DB2-1B18-4FE0-AAE7-F6EC5F4FA9D4}"/>
              </a:ext>
            </a:extLst>
          </p:cNvPr>
          <p:cNvSpPr txBox="1"/>
          <p:nvPr/>
        </p:nvSpPr>
        <p:spPr>
          <a:xfrm>
            <a:off x="2617164" y="5671725"/>
            <a:ext cx="4220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aprecia vinhos e bebe socialmente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86186BE4-F8D8-4375-8F31-171F13A1E508}"/>
              </a:ext>
            </a:extLst>
          </p:cNvPr>
          <p:cNvSpPr txBox="1"/>
          <p:nvPr/>
        </p:nvSpPr>
        <p:spPr>
          <a:xfrm>
            <a:off x="6773486" y="1733698"/>
            <a:ext cx="5209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necessita ter sempre algo disponível para comer de maneira prática.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64B0E99C-B563-4B69-9355-563547F3741D}"/>
              </a:ext>
            </a:extLst>
          </p:cNvPr>
          <p:cNvSpPr txBox="1"/>
          <p:nvPr/>
        </p:nvSpPr>
        <p:spPr>
          <a:xfrm>
            <a:off x="6773486" y="2398737"/>
            <a:ext cx="5209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exige cumprimento de prazos na entrega e qualidade de produtos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D62C3F6F-EFBE-49A6-99BE-BE92C70CE6D3}"/>
              </a:ext>
            </a:extLst>
          </p:cNvPr>
          <p:cNvSpPr txBox="1"/>
          <p:nvPr/>
        </p:nvSpPr>
        <p:spPr>
          <a:xfrm>
            <a:off x="6773486" y="2848333"/>
            <a:ext cx="5209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tenta encontrar o melhor custo benefício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246C7AE5-03D2-40BF-BD5D-67AE1B9FFE0D}"/>
              </a:ext>
            </a:extLst>
          </p:cNvPr>
          <p:cNvSpPr txBox="1"/>
          <p:nvPr/>
        </p:nvSpPr>
        <p:spPr>
          <a:xfrm>
            <a:off x="6773486" y="3297929"/>
            <a:ext cx="5209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falta de confiança com compras de mercado online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D0A9D77E-9CA1-4CC0-857D-E594C58C73CB}"/>
              </a:ext>
            </a:extLst>
          </p:cNvPr>
          <p:cNvSpPr txBox="1"/>
          <p:nvPr/>
        </p:nvSpPr>
        <p:spPr>
          <a:xfrm>
            <a:off x="6773486" y="3747525"/>
            <a:ext cx="5209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teve experiências ruins quando necessitou de apoio em compras online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5D9387D4-5E6B-4F92-BA61-A1EC2386AA3F}"/>
              </a:ext>
            </a:extLst>
          </p:cNvPr>
          <p:cNvSpPr txBox="1"/>
          <p:nvPr/>
        </p:nvSpPr>
        <p:spPr>
          <a:xfrm>
            <a:off x="6773486" y="4412564"/>
            <a:ext cx="5209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tem pouco tempo para lazer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F0AD2289-BEE7-46A1-AFFB-3672A618A32E}"/>
              </a:ext>
            </a:extLst>
          </p:cNvPr>
          <p:cNvSpPr txBox="1"/>
          <p:nvPr/>
        </p:nvSpPr>
        <p:spPr>
          <a:xfrm>
            <a:off x="2614640" y="6137050"/>
            <a:ext cx="4220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faz supermercado toda semana</a:t>
            </a: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5276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Mas afinal... quem é essa </a:t>
            </a:r>
            <a:r>
              <a:rPr lang="pt-BR" sz="2800" i="1" dirty="0">
                <a:solidFill>
                  <a:srgbClr val="43B02A"/>
                </a:solidFill>
              </a:rPr>
              <a:t>Persona</a:t>
            </a:r>
            <a:r>
              <a:rPr lang="pt-BR" sz="2800" dirty="0">
                <a:solidFill>
                  <a:srgbClr val="43B02A"/>
                </a:solidFill>
              </a:rPr>
              <a:t>?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0558B696-1458-463C-AD3C-55CEF9264DC5}"/>
              </a:ext>
            </a:extLst>
          </p:cNvPr>
          <p:cNvSpPr txBox="1"/>
          <p:nvPr/>
        </p:nvSpPr>
        <p:spPr>
          <a:xfrm>
            <a:off x="92689" y="1481188"/>
            <a:ext cx="1818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A Rafaela...</a:t>
            </a: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64F2D23E-30CA-4966-8AB2-95C464F968E6}"/>
              </a:ext>
            </a:extLst>
          </p:cNvPr>
          <p:cNvSpPr txBox="1"/>
          <p:nvPr/>
        </p:nvSpPr>
        <p:spPr>
          <a:xfrm>
            <a:off x="6773486" y="4862163"/>
            <a:ext cx="5209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não realiza de maneira recorrente suas compras semanais de mercado online</a:t>
            </a: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1FAD6443-1745-4B4E-89E7-C8EDF142E97B}"/>
              </a:ext>
            </a:extLst>
          </p:cNvPr>
          <p:cNvSpPr txBox="1"/>
          <p:nvPr/>
        </p:nvSpPr>
        <p:spPr>
          <a:xfrm>
            <a:off x="6773486" y="5671725"/>
            <a:ext cx="5209126" cy="830997"/>
          </a:xfrm>
          <a:prstGeom prst="rect">
            <a:avLst/>
          </a:prstGeom>
          <a:solidFill>
            <a:srgbClr val="FF820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1600" b="1" dirty="0">
                <a:solidFill>
                  <a:schemeClr val="bg1"/>
                </a:solidFill>
              </a:rPr>
              <a:t>Conhecendo os hábitos e necessidades dessa pessoa, como podemos gerar valor para a Rafaela e para o </a:t>
            </a:r>
            <a:r>
              <a:rPr lang="pt-BR" sz="1600" b="1" dirty="0" err="1">
                <a:solidFill>
                  <a:schemeClr val="bg1"/>
                </a:solidFill>
              </a:rPr>
              <a:t>Instacart</a:t>
            </a:r>
            <a:r>
              <a:rPr lang="pt-BR" sz="1600" b="1" dirty="0">
                <a:solidFill>
                  <a:schemeClr val="bg1"/>
                </a:solidFill>
              </a:rPr>
              <a:t>, gerando uma relação de benefícios para ambos?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368E5CA-8E19-41C3-BDF1-4F5A5089C1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212" t="34639" r="58447" b="37267"/>
          <a:stretch/>
        </p:blipFill>
        <p:spPr>
          <a:xfrm>
            <a:off x="92689" y="2049999"/>
            <a:ext cx="2358079" cy="192667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431C5F6-30A4-42D9-AFCB-F0240C42DC1F}"/>
              </a:ext>
            </a:extLst>
          </p:cNvPr>
          <p:cNvSpPr txBox="1"/>
          <p:nvPr/>
        </p:nvSpPr>
        <p:spPr>
          <a:xfrm>
            <a:off x="392644" y="5037124"/>
            <a:ext cx="14483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FF0000"/>
                </a:solidFill>
                <a:highlight>
                  <a:srgbClr val="FFFF00"/>
                </a:highlight>
              </a:rPr>
              <a:t>Resumir e encaixar com conclusão do cluster onde a Rafaela está inserida</a:t>
            </a:r>
          </a:p>
        </p:txBody>
      </p:sp>
    </p:spTree>
    <p:extLst>
      <p:ext uri="{BB962C8B-B14F-4D97-AF65-F5344CB8AC3E}">
        <p14:creationId xmlns:p14="http://schemas.microsoft.com/office/powerpoint/2010/main" val="1807217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2507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err="1">
                <a:solidFill>
                  <a:srgbClr val="43B02A"/>
                </a:solidFill>
              </a:rPr>
              <a:t>Job</a:t>
            </a:r>
            <a:r>
              <a:rPr lang="pt-BR" sz="2800" dirty="0">
                <a:solidFill>
                  <a:srgbClr val="43B02A"/>
                </a:solidFill>
              </a:rPr>
              <a:t> </a:t>
            </a:r>
            <a:r>
              <a:rPr lang="pt-BR" sz="2800" dirty="0" err="1">
                <a:solidFill>
                  <a:srgbClr val="43B02A"/>
                </a:solidFill>
              </a:rPr>
              <a:t>to</a:t>
            </a:r>
            <a:r>
              <a:rPr lang="pt-BR" sz="2800" dirty="0">
                <a:solidFill>
                  <a:srgbClr val="43B02A"/>
                </a:solidFill>
              </a:rPr>
              <a:t> </a:t>
            </a:r>
            <a:r>
              <a:rPr lang="pt-BR" sz="2800" dirty="0" err="1">
                <a:solidFill>
                  <a:srgbClr val="43B02A"/>
                </a:solidFill>
              </a:rPr>
              <a:t>be</a:t>
            </a:r>
            <a:r>
              <a:rPr lang="pt-BR" sz="2800" dirty="0">
                <a:solidFill>
                  <a:srgbClr val="43B02A"/>
                </a:solidFill>
              </a:rPr>
              <a:t> </a:t>
            </a:r>
            <a:r>
              <a:rPr lang="pt-BR" sz="2800" dirty="0" err="1">
                <a:solidFill>
                  <a:srgbClr val="43B02A"/>
                </a:solidFill>
              </a:rPr>
              <a:t>done</a:t>
            </a:r>
            <a:r>
              <a:rPr lang="pt-BR" sz="2800" dirty="0">
                <a:solidFill>
                  <a:srgbClr val="43B02A"/>
                </a:solidFill>
              </a:rPr>
              <a:t>?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0558B696-1458-463C-AD3C-55CEF9264DC5}"/>
              </a:ext>
            </a:extLst>
          </p:cNvPr>
          <p:cNvSpPr txBox="1"/>
          <p:nvPr/>
        </p:nvSpPr>
        <p:spPr>
          <a:xfrm>
            <a:off x="92689" y="1481188"/>
            <a:ext cx="1171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Queremos uma relação rentável e recorrente gerando benefícios para a Rafaela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521F396-1B70-4B4B-A9FF-B88E1B1C18B8}"/>
              </a:ext>
            </a:extLst>
          </p:cNvPr>
          <p:cNvSpPr txBox="1"/>
          <p:nvPr/>
        </p:nvSpPr>
        <p:spPr>
          <a:xfrm>
            <a:off x="2072640" y="2639428"/>
            <a:ext cx="6685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Aumentar a rentabilidade para empresa através do maior aumento no volume de compras recorrentes evitando </a:t>
            </a:r>
            <a:r>
              <a:rPr lang="pt-BR" sz="2800" i="1" dirty="0" err="1">
                <a:solidFill>
                  <a:srgbClr val="FF8200"/>
                </a:solidFill>
              </a:rPr>
              <a:t>churn</a:t>
            </a:r>
            <a:r>
              <a:rPr lang="pt-BR" sz="2800" dirty="0">
                <a:solidFill>
                  <a:srgbClr val="FF82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2628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6124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Como identificamos o nosso púbico alvo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885879A-A92C-48C3-8691-30A70F467F56}"/>
              </a:ext>
            </a:extLst>
          </p:cNvPr>
          <p:cNvSpPr txBox="1"/>
          <p:nvPr/>
        </p:nvSpPr>
        <p:spPr>
          <a:xfrm>
            <a:off x="92689" y="1481188"/>
            <a:ext cx="3263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... Dados do </a:t>
            </a:r>
            <a:r>
              <a:rPr lang="pt-BR" sz="2800" dirty="0" err="1">
                <a:solidFill>
                  <a:srgbClr val="FF8200"/>
                </a:solidFill>
              </a:rPr>
              <a:t>Instacart</a:t>
            </a:r>
            <a:endParaRPr lang="pt-BR" sz="2800" dirty="0">
              <a:solidFill>
                <a:srgbClr val="FF8200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E352308-DC3B-418E-8E1A-265D928632E4}"/>
              </a:ext>
            </a:extLst>
          </p:cNvPr>
          <p:cNvSpPr txBox="1"/>
          <p:nvPr/>
        </p:nvSpPr>
        <p:spPr>
          <a:xfrm>
            <a:off x="1724642" y="2333728"/>
            <a:ext cx="70170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Selecionar gráficos, ou selecionar navegação nos gráficos que justifiquem </a:t>
            </a:r>
            <a:r>
              <a:rPr lang="pt-BR" sz="2800" dirty="0" err="1">
                <a:solidFill>
                  <a:srgbClr val="FF8200"/>
                </a:solidFill>
              </a:rPr>
              <a:t>insigths</a:t>
            </a:r>
            <a:r>
              <a:rPr lang="pt-BR" sz="2800" dirty="0">
                <a:solidFill>
                  <a:srgbClr val="FF8200"/>
                </a:solidFill>
              </a:rPr>
              <a:t> e propostas de conclusão. </a:t>
            </a:r>
          </a:p>
        </p:txBody>
      </p:sp>
    </p:spTree>
    <p:extLst>
      <p:ext uri="{BB962C8B-B14F-4D97-AF65-F5344CB8AC3E}">
        <p14:creationId xmlns:p14="http://schemas.microsoft.com/office/powerpoint/2010/main" val="2692139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tângulo 85">
            <a:extLst>
              <a:ext uri="{FF2B5EF4-FFF2-40B4-BE49-F238E27FC236}">
                <a16:creationId xmlns:a16="http://schemas.microsoft.com/office/drawing/2014/main" id="{68A29F05-ADB7-42F5-92CE-807A6866477D}"/>
              </a:ext>
            </a:extLst>
          </p:cNvPr>
          <p:cNvSpPr/>
          <p:nvPr/>
        </p:nvSpPr>
        <p:spPr>
          <a:xfrm>
            <a:off x="8531287" y="5323802"/>
            <a:ext cx="448291" cy="396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46668745-D266-4470-8D14-7D6CA60DB791}"/>
              </a:ext>
            </a:extLst>
          </p:cNvPr>
          <p:cNvSpPr/>
          <p:nvPr/>
        </p:nvSpPr>
        <p:spPr>
          <a:xfrm>
            <a:off x="8531287" y="2412378"/>
            <a:ext cx="448291" cy="396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Retângulo 76">
            <a:extLst>
              <a:ext uri="{FF2B5EF4-FFF2-40B4-BE49-F238E27FC236}">
                <a16:creationId xmlns:a16="http://schemas.microsoft.com/office/drawing/2014/main" id="{01EAA556-517E-4B57-B61A-21A0FBC31ADE}"/>
              </a:ext>
            </a:extLst>
          </p:cNvPr>
          <p:cNvSpPr/>
          <p:nvPr/>
        </p:nvSpPr>
        <p:spPr>
          <a:xfrm>
            <a:off x="6328887" y="5338387"/>
            <a:ext cx="746140" cy="39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658C0E45-4A3E-40D8-869A-DDA816DAB818}"/>
              </a:ext>
            </a:extLst>
          </p:cNvPr>
          <p:cNvSpPr/>
          <p:nvPr/>
        </p:nvSpPr>
        <p:spPr>
          <a:xfrm>
            <a:off x="10413457" y="5338387"/>
            <a:ext cx="746140" cy="39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Retângulo 78">
            <a:extLst>
              <a:ext uri="{FF2B5EF4-FFF2-40B4-BE49-F238E27FC236}">
                <a16:creationId xmlns:a16="http://schemas.microsoft.com/office/drawing/2014/main" id="{06FD9A67-CF4A-44DC-ADCA-124FB80756F0}"/>
              </a:ext>
            </a:extLst>
          </p:cNvPr>
          <p:cNvSpPr/>
          <p:nvPr/>
        </p:nvSpPr>
        <p:spPr>
          <a:xfrm>
            <a:off x="10413457" y="2438981"/>
            <a:ext cx="746140" cy="39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Retângulo 79">
            <a:extLst>
              <a:ext uri="{FF2B5EF4-FFF2-40B4-BE49-F238E27FC236}">
                <a16:creationId xmlns:a16="http://schemas.microsoft.com/office/drawing/2014/main" id="{17425558-8432-4551-834B-848E6FBBEC1F}"/>
              </a:ext>
            </a:extLst>
          </p:cNvPr>
          <p:cNvSpPr/>
          <p:nvPr/>
        </p:nvSpPr>
        <p:spPr>
          <a:xfrm>
            <a:off x="8382362" y="4311440"/>
            <a:ext cx="746140" cy="39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88B10703-D32C-4010-84D7-7061645C2EEA}"/>
              </a:ext>
            </a:extLst>
          </p:cNvPr>
          <p:cNvSpPr/>
          <p:nvPr/>
        </p:nvSpPr>
        <p:spPr>
          <a:xfrm>
            <a:off x="6197957" y="2432998"/>
            <a:ext cx="1008000" cy="396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Retângulo 81">
            <a:extLst>
              <a:ext uri="{FF2B5EF4-FFF2-40B4-BE49-F238E27FC236}">
                <a16:creationId xmlns:a16="http://schemas.microsoft.com/office/drawing/2014/main" id="{A155BAC7-C8C6-4A3D-A5E3-48CD785F68A9}"/>
              </a:ext>
            </a:extLst>
          </p:cNvPr>
          <p:cNvSpPr/>
          <p:nvPr/>
        </p:nvSpPr>
        <p:spPr>
          <a:xfrm>
            <a:off x="10562382" y="4311440"/>
            <a:ext cx="448291" cy="396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6F3F5427-6D26-4FB1-B770-B564BC17F20A}"/>
              </a:ext>
            </a:extLst>
          </p:cNvPr>
          <p:cNvSpPr/>
          <p:nvPr/>
        </p:nvSpPr>
        <p:spPr>
          <a:xfrm>
            <a:off x="6477812" y="4311440"/>
            <a:ext cx="448291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9727B41D-CF83-4220-89A4-ECDB97144038}"/>
              </a:ext>
            </a:extLst>
          </p:cNvPr>
          <p:cNvSpPr/>
          <p:nvPr/>
        </p:nvSpPr>
        <p:spPr>
          <a:xfrm>
            <a:off x="6477812" y="3262739"/>
            <a:ext cx="448291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1D1A9874-6A28-424C-994A-1DAD107F8752}"/>
              </a:ext>
            </a:extLst>
          </p:cNvPr>
          <p:cNvSpPr/>
          <p:nvPr/>
        </p:nvSpPr>
        <p:spPr>
          <a:xfrm>
            <a:off x="10282527" y="3262739"/>
            <a:ext cx="1008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EE88E335-3A88-4CCE-BEFA-AA6A7DFC2221}"/>
              </a:ext>
            </a:extLst>
          </p:cNvPr>
          <p:cNvSpPr/>
          <p:nvPr/>
        </p:nvSpPr>
        <p:spPr>
          <a:xfrm>
            <a:off x="8251432" y="3262739"/>
            <a:ext cx="1008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1678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Conclusão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885879A-A92C-48C3-8691-30A70F467F56}"/>
              </a:ext>
            </a:extLst>
          </p:cNvPr>
          <p:cNvSpPr txBox="1"/>
          <p:nvPr/>
        </p:nvSpPr>
        <p:spPr>
          <a:xfrm>
            <a:off x="92689" y="1481188"/>
            <a:ext cx="540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...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A5D6AEE-7ACA-46DE-8C5A-614D2CDFE31A}"/>
              </a:ext>
            </a:extLst>
          </p:cNvPr>
          <p:cNvSpPr txBox="1"/>
          <p:nvPr/>
        </p:nvSpPr>
        <p:spPr>
          <a:xfrm>
            <a:off x="1563534" y="6241529"/>
            <a:ext cx="974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a seguir será apresentado um protótipo de uma das soluções 100% desenvolvido com conhecimento de Ciência de Dados!</a:t>
            </a:r>
          </a:p>
          <a:p>
            <a:endParaRPr lang="pt-BR" sz="14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BDB30B2-B75E-4B9A-A383-B9BBADB79408}"/>
              </a:ext>
            </a:extLst>
          </p:cNvPr>
          <p:cNvSpPr txBox="1"/>
          <p:nvPr/>
        </p:nvSpPr>
        <p:spPr>
          <a:xfrm>
            <a:off x="1084691" y="2459031"/>
            <a:ext cx="4731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Atração de Novos Clientes </a:t>
            </a:r>
            <a:r>
              <a:rPr lang="pt-BR" sz="1400" b="1" i="1" dirty="0" err="1">
                <a:solidFill>
                  <a:srgbClr val="42B249"/>
                </a:solidFill>
              </a:rPr>
              <a:t>Member-get-member</a:t>
            </a:r>
            <a:endParaRPr lang="pt-BR" sz="1400" b="1" dirty="0">
              <a:solidFill>
                <a:srgbClr val="42B249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158A84F-93E4-47BB-AC9A-0E74C5239CA0}"/>
              </a:ext>
            </a:extLst>
          </p:cNvPr>
          <p:cNvSpPr txBox="1"/>
          <p:nvPr/>
        </p:nvSpPr>
        <p:spPr>
          <a:xfrm>
            <a:off x="5815714" y="1575852"/>
            <a:ext cx="1753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Esforço de</a:t>
            </a:r>
          </a:p>
          <a:p>
            <a:pPr algn="ctr"/>
            <a:r>
              <a:rPr lang="pt-BR" sz="1400" b="1" dirty="0"/>
              <a:t>Desenvolvimento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E8A127F-DA74-4F73-A3FC-B720FC1735BF}"/>
              </a:ext>
            </a:extLst>
          </p:cNvPr>
          <p:cNvSpPr txBox="1"/>
          <p:nvPr/>
        </p:nvSpPr>
        <p:spPr>
          <a:xfrm>
            <a:off x="7869839" y="1791295"/>
            <a:ext cx="1753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Ganho Financeiro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DF4E860-2B36-463C-9445-4AB96ABBB155}"/>
              </a:ext>
            </a:extLst>
          </p:cNvPr>
          <p:cNvSpPr txBox="1"/>
          <p:nvPr/>
        </p:nvSpPr>
        <p:spPr>
          <a:xfrm>
            <a:off x="9923964" y="1791295"/>
            <a:ext cx="1753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NPS</a:t>
            </a:r>
          </a:p>
        </p:txBody>
      </p:sp>
      <p:pic>
        <p:nvPicPr>
          <p:cNvPr id="5" name="Picture 2" descr="Instacart: Shop groceries &amp; get same-day delivery – Apps no Google Play">
            <a:extLst>
              <a:ext uri="{FF2B5EF4-FFF2-40B4-BE49-F238E27FC236}">
                <a16:creationId xmlns:a16="http://schemas.microsoft.com/office/drawing/2014/main" id="{0318F688-23BA-497A-AE42-B1350715D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37" y="2403522"/>
            <a:ext cx="417873" cy="41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nstacart: Shop groceries &amp; get same-day delivery – Apps no Google Play">
            <a:extLst>
              <a:ext uri="{FF2B5EF4-FFF2-40B4-BE49-F238E27FC236}">
                <a16:creationId xmlns:a16="http://schemas.microsoft.com/office/drawing/2014/main" id="{01FEAA60-F3A7-4210-BD7F-0F0A0EBF7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37" y="3302213"/>
            <a:ext cx="417873" cy="41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nstacart: Shop groceries &amp; get same-day delivery – Apps no Google Play">
            <a:extLst>
              <a:ext uri="{FF2B5EF4-FFF2-40B4-BE49-F238E27FC236}">
                <a16:creationId xmlns:a16="http://schemas.microsoft.com/office/drawing/2014/main" id="{DC47DCB9-7C7A-4293-9903-37327BE53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37" y="4363204"/>
            <a:ext cx="417873" cy="41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nstacart: Shop groceries &amp; get same-day delivery – Apps no Google Play">
            <a:extLst>
              <a:ext uri="{FF2B5EF4-FFF2-40B4-BE49-F238E27FC236}">
                <a16:creationId xmlns:a16="http://schemas.microsoft.com/office/drawing/2014/main" id="{2150C3DF-195C-4F56-B3BE-C4E6734D2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37" y="5300361"/>
            <a:ext cx="417873" cy="41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4592E420-A63D-48C4-8ECA-23648FD19E6C}"/>
              </a:ext>
            </a:extLst>
          </p:cNvPr>
          <p:cNvSpPr txBox="1"/>
          <p:nvPr/>
        </p:nvSpPr>
        <p:spPr>
          <a:xfrm>
            <a:off x="1084691" y="3139906"/>
            <a:ext cx="47310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Aumento na </a:t>
            </a:r>
            <a:r>
              <a:rPr lang="pt-BR" sz="1400" b="1" dirty="0">
                <a:solidFill>
                  <a:srgbClr val="42B249"/>
                </a:solidFill>
              </a:rPr>
              <a:t>Recorrência de Compras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Cupons de Frete Grátis e </a:t>
            </a:r>
            <a:r>
              <a:rPr lang="pt-BR" sz="1400" dirty="0" err="1"/>
              <a:t>Cashback</a:t>
            </a:r>
            <a:endParaRPr lang="pt-B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 err="1"/>
              <a:t>Chatbot</a:t>
            </a:r>
            <a:r>
              <a:rPr lang="pt-BR" sz="1400" dirty="0"/>
              <a:t> (Ativo e Receptivo)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B6609CA-8D76-43DA-B70C-F43319C4691A}"/>
              </a:ext>
            </a:extLst>
          </p:cNvPr>
          <p:cNvSpPr txBox="1"/>
          <p:nvPr/>
        </p:nvSpPr>
        <p:spPr>
          <a:xfrm>
            <a:off x="1084691" y="4251668"/>
            <a:ext cx="47310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42B249"/>
                </a:solidFill>
              </a:rPr>
              <a:t>Marketing de Produtos </a:t>
            </a:r>
            <a:r>
              <a:rPr lang="pt-BR" sz="1400" dirty="0"/>
              <a:t>com descontos: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Perfil de Compras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Produtos Recorrentes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95AC0FB-B8C5-4E1D-8EB8-97477776F51E}"/>
              </a:ext>
            </a:extLst>
          </p:cNvPr>
          <p:cNvSpPr txBox="1"/>
          <p:nvPr/>
        </p:nvSpPr>
        <p:spPr>
          <a:xfrm>
            <a:off x="1084691" y="5363430"/>
            <a:ext cx="4731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Incentivo a </a:t>
            </a:r>
            <a:r>
              <a:rPr lang="pt-BR" sz="1400" b="1" dirty="0">
                <a:solidFill>
                  <a:srgbClr val="42B249"/>
                </a:solidFill>
              </a:rPr>
              <a:t>Alimentação Saudável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7F3129BC-4466-4322-A15A-E6850615156C}"/>
              </a:ext>
            </a:extLst>
          </p:cNvPr>
          <p:cNvSpPr txBox="1"/>
          <p:nvPr/>
        </p:nvSpPr>
        <p:spPr>
          <a:xfrm>
            <a:off x="8839898" y="1363462"/>
            <a:ext cx="1753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Impacto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B5737D5A-971B-45AB-866F-3083FAC17783}"/>
              </a:ext>
            </a:extLst>
          </p:cNvPr>
          <p:cNvCxnSpPr>
            <a:cxnSpLocks/>
          </p:cNvCxnSpPr>
          <p:nvPr/>
        </p:nvCxnSpPr>
        <p:spPr>
          <a:xfrm>
            <a:off x="7789890" y="1721197"/>
            <a:ext cx="388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>
            <a:extLst>
              <a:ext uri="{FF2B5EF4-FFF2-40B4-BE49-F238E27FC236}">
                <a16:creationId xmlns:a16="http://schemas.microsoft.com/office/drawing/2014/main" id="{E7FBDABA-DD20-4DBE-9E23-458F8E3AB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1432" y="2472337"/>
            <a:ext cx="288000" cy="288000"/>
          </a:xfrm>
          <a:prstGeom prst="rect">
            <a:avLst/>
          </a:prstGeom>
        </p:spPr>
      </p:pic>
      <p:pic>
        <p:nvPicPr>
          <p:cNvPr id="34" name="Gráfico 33">
            <a:extLst>
              <a:ext uri="{FF2B5EF4-FFF2-40B4-BE49-F238E27FC236}">
                <a16:creationId xmlns:a16="http://schemas.microsoft.com/office/drawing/2014/main" id="{B15D6538-0AC8-40D8-8AD0-0A47197531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57957" y="3316739"/>
            <a:ext cx="288000" cy="288000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70AD6D03-145B-4212-BBA6-97E4397173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2527" y="4365440"/>
            <a:ext cx="288000" cy="288000"/>
          </a:xfrm>
          <a:prstGeom prst="rect">
            <a:avLst/>
          </a:prstGeom>
        </p:spPr>
      </p:pic>
      <p:pic>
        <p:nvPicPr>
          <p:cNvPr id="37" name="Gráfico 36">
            <a:extLst>
              <a:ext uri="{FF2B5EF4-FFF2-40B4-BE49-F238E27FC236}">
                <a16:creationId xmlns:a16="http://schemas.microsoft.com/office/drawing/2014/main" id="{026180A8-12DA-4CEC-AEC7-16A830F479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57957" y="4365440"/>
            <a:ext cx="288000" cy="288000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0EE6D8A1-8317-47B8-8919-EBF4A5403A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1432" y="5392387"/>
            <a:ext cx="288000" cy="288000"/>
          </a:xfrm>
          <a:prstGeom prst="rect">
            <a:avLst/>
          </a:prstGeom>
        </p:spPr>
      </p:pic>
      <p:grpSp>
        <p:nvGrpSpPr>
          <p:cNvPr id="29" name="Agrupar 28">
            <a:extLst>
              <a:ext uri="{FF2B5EF4-FFF2-40B4-BE49-F238E27FC236}">
                <a16:creationId xmlns:a16="http://schemas.microsoft.com/office/drawing/2014/main" id="{8C0DFB6E-93AD-4656-A82A-A76DF73ABE77}"/>
              </a:ext>
            </a:extLst>
          </p:cNvPr>
          <p:cNvGrpSpPr/>
          <p:nvPr/>
        </p:nvGrpSpPr>
        <p:grpSpPr>
          <a:xfrm>
            <a:off x="10500780" y="5392387"/>
            <a:ext cx="571494" cy="288000"/>
            <a:chOff x="10512556" y="5287795"/>
            <a:chExt cx="571494" cy="288000"/>
          </a:xfrm>
        </p:grpSpPr>
        <p:pic>
          <p:nvPicPr>
            <p:cNvPr id="39" name="Gráfico 38">
              <a:extLst>
                <a:ext uri="{FF2B5EF4-FFF2-40B4-BE49-F238E27FC236}">
                  <a16:creationId xmlns:a16="http://schemas.microsoft.com/office/drawing/2014/main" id="{A7650EEB-A255-4547-B0AE-F669641B8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796050" y="5287795"/>
              <a:ext cx="288000" cy="288000"/>
            </a:xfrm>
            <a:prstGeom prst="rect">
              <a:avLst/>
            </a:prstGeom>
          </p:spPr>
        </p:pic>
        <p:pic>
          <p:nvPicPr>
            <p:cNvPr id="41" name="Gráfico 40">
              <a:extLst>
                <a:ext uri="{FF2B5EF4-FFF2-40B4-BE49-F238E27FC236}">
                  <a16:creationId xmlns:a16="http://schemas.microsoft.com/office/drawing/2014/main" id="{6D36738C-FF12-487D-9D20-C8F4D1702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512556" y="5287795"/>
              <a:ext cx="288000" cy="288000"/>
            </a:xfrm>
            <a:prstGeom prst="rect">
              <a:avLst/>
            </a:prstGeom>
          </p:spPr>
        </p:pic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F051FF42-E480-4980-93C6-E789BF87AB3A}"/>
              </a:ext>
            </a:extLst>
          </p:cNvPr>
          <p:cNvGrpSpPr/>
          <p:nvPr/>
        </p:nvGrpSpPr>
        <p:grpSpPr>
          <a:xfrm>
            <a:off x="10329677" y="3316739"/>
            <a:ext cx="913700" cy="288000"/>
            <a:chOff x="10329677" y="3031016"/>
            <a:chExt cx="913700" cy="288000"/>
          </a:xfrm>
        </p:grpSpPr>
        <p:pic>
          <p:nvPicPr>
            <p:cNvPr id="33" name="Gráfico 32">
              <a:extLst>
                <a:ext uri="{FF2B5EF4-FFF2-40B4-BE49-F238E27FC236}">
                  <a16:creationId xmlns:a16="http://schemas.microsoft.com/office/drawing/2014/main" id="{EF85CE8B-0918-4E1F-8867-C9ACDD0E5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642527" y="3031016"/>
              <a:ext cx="288000" cy="288000"/>
            </a:xfrm>
            <a:prstGeom prst="rect">
              <a:avLst/>
            </a:prstGeom>
          </p:spPr>
        </p:pic>
        <p:pic>
          <p:nvPicPr>
            <p:cNvPr id="42" name="Gráfico 41">
              <a:extLst>
                <a:ext uri="{FF2B5EF4-FFF2-40B4-BE49-F238E27FC236}">
                  <a16:creationId xmlns:a16="http://schemas.microsoft.com/office/drawing/2014/main" id="{49669A16-1C13-49EE-B670-DFBBE7118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955377" y="3031016"/>
              <a:ext cx="288000" cy="288000"/>
            </a:xfrm>
            <a:prstGeom prst="rect">
              <a:avLst/>
            </a:prstGeom>
          </p:spPr>
        </p:pic>
        <p:pic>
          <p:nvPicPr>
            <p:cNvPr id="45" name="Gráfico 44">
              <a:extLst>
                <a:ext uri="{FF2B5EF4-FFF2-40B4-BE49-F238E27FC236}">
                  <a16:creationId xmlns:a16="http://schemas.microsoft.com/office/drawing/2014/main" id="{0A67BFB2-5440-4B5A-931D-065227EFF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329677" y="3031016"/>
              <a:ext cx="288000" cy="288000"/>
            </a:xfrm>
            <a:prstGeom prst="rect">
              <a:avLst/>
            </a:prstGeom>
          </p:spPr>
        </p:pic>
      </p:grpSp>
      <p:grpSp>
        <p:nvGrpSpPr>
          <p:cNvPr id="4099" name="Agrupar 4098">
            <a:extLst>
              <a:ext uri="{FF2B5EF4-FFF2-40B4-BE49-F238E27FC236}">
                <a16:creationId xmlns:a16="http://schemas.microsoft.com/office/drawing/2014/main" id="{ED584C18-7CB4-4AB2-94BF-FA0829EDC6C9}"/>
              </a:ext>
            </a:extLst>
          </p:cNvPr>
          <p:cNvGrpSpPr/>
          <p:nvPr/>
        </p:nvGrpSpPr>
        <p:grpSpPr>
          <a:xfrm>
            <a:off x="6420407" y="5392387"/>
            <a:ext cx="563100" cy="288000"/>
            <a:chOff x="6398896" y="5296975"/>
            <a:chExt cx="563100" cy="288000"/>
          </a:xfrm>
        </p:grpSpPr>
        <p:pic>
          <p:nvPicPr>
            <p:cNvPr id="40" name="Gráfico 39">
              <a:extLst>
                <a:ext uri="{FF2B5EF4-FFF2-40B4-BE49-F238E27FC236}">
                  <a16:creationId xmlns:a16="http://schemas.microsoft.com/office/drawing/2014/main" id="{A4EB3F06-0411-482A-8B0F-B5302EFFA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73996" y="5296975"/>
              <a:ext cx="288000" cy="288000"/>
            </a:xfrm>
            <a:prstGeom prst="rect">
              <a:avLst/>
            </a:prstGeom>
          </p:spPr>
        </p:pic>
        <p:pic>
          <p:nvPicPr>
            <p:cNvPr id="46" name="Gráfico 45">
              <a:extLst>
                <a:ext uri="{FF2B5EF4-FFF2-40B4-BE49-F238E27FC236}">
                  <a16:creationId xmlns:a16="http://schemas.microsoft.com/office/drawing/2014/main" id="{3BE7B5BC-FF32-4279-B203-D8E0BA2B6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98896" y="5296975"/>
              <a:ext cx="288000" cy="288000"/>
            </a:xfrm>
            <a:prstGeom prst="rect">
              <a:avLst/>
            </a:prstGeom>
          </p:spPr>
        </p:pic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362C98D1-113B-46A9-9A64-D5221AF0C580}"/>
              </a:ext>
            </a:extLst>
          </p:cNvPr>
          <p:cNvGrpSpPr/>
          <p:nvPr/>
        </p:nvGrpSpPr>
        <p:grpSpPr>
          <a:xfrm>
            <a:off x="8308897" y="3316739"/>
            <a:ext cx="893070" cy="288000"/>
            <a:chOff x="8268305" y="3024545"/>
            <a:chExt cx="893070" cy="288000"/>
          </a:xfrm>
        </p:grpSpPr>
        <p:pic>
          <p:nvPicPr>
            <p:cNvPr id="32" name="Gráfico 31">
              <a:extLst>
                <a:ext uri="{FF2B5EF4-FFF2-40B4-BE49-F238E27FC236}">
                  <a16:creationId xmlns:a16="http://schemas.microsoft.com/office/drawing/2014/main" id="{12D15B56-96E1-407E-A6BB-0B3A2F3A7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70840" y="3024545"/>
              <a:ext cx="288000" cy="288000"/>
            </a:xfrm>
            <a:prstGeom prst="rect">
              <a:avLst/>
            </a:prstGeom>
          </p:spPr>
        </p:pic>
        <p:pic>
          <p:nvPicPr>
            <p:cNvPr id="47" name="Gráfico 46">
              <a:extLst>
                <a:ext uri="{FF2B5EF4-FFF2-40B4-BE49-F238E27FC236}">
                  <a16:creationId xmlns:a16="http://schemas.microsoft.com/office/drawing/2014/main" id="{60F43FD9-BE6D-40F7-B36B-41E3E0E29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873375" y="3024545"/>
              <a:ext cx="288000" cy="288000"/>
            </a:xfrm>
            <a:prstGeom prst="rect">
              <a:avLst/>
            </a:prstGeom>
          </p:spPr>
        </p:pic>
        <p:pic>
          <p:nvPicPr>
            <p:cNvPr id="48" name="Gráfico 47">
              <a:extLst>
                <a:ext uri="{FF2B5EF4-FFF2-40B4-BE49-F238E27FC236}">
                  <a16:creationId xmlns:a16="http://schemas.microsoft.com/office/drawing/2014/main" id="{680200FB-DCA2-4638-951D-0A42D0282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268305" y="3024545"/>
              <a:ext cx="288000" cy="288000"/>
            </a:xfrm>
            <a:prstGeom prst="rect">
              <a:avLst/>
            </a:prstGeom>
          </p:spPr>
        </p:pic>
      </p:grp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ACEF4263-CA32-408E-9216-ADA64ACB5E91}"/>
              </a:ext>
            </a:extLst>
          </p:cNvPr>
          <p:cNvGrpSpPr/>
          <p:nvPr/>
        </p:nvGrpSpPr>
        <p:grpSpPr>
          <a:xfrm>
            <a:off x="8452367" y="4365440"/>
            <a:ext cx="606131" cy="288000"/>
            <a:chOff x="8571146" y="4276461"/>
            <a:chExt cx="606131" cy="288000"/>
          </a:xfrm>
        </p:grpSpPr>
        <p:pic>
          <p:nvPicPr>
            <p:cNvPr id="35" name="Gráfico 34">
              <a:extLst>
                <a:ext uri="{FF2B5EF4-FFF2-40B4-BE49-F238E27FC236}">
                  <a16:creationId xmlns:a16="http://schemas.microsoft.com/office/drawing/2014/main" id="{58C5B13D-89C2-452F-8B3F-26CDFF9C2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71146" y="4276461"/>
              <a:ext cx="288000" cy="288000"/>
            </a:xfrm>
            <a:prstGeom prst="rect">
              <a:avLst/>
            </a:prstGeom>
          </p:spPr>
        </p:pic>
        <p:pic>
          <p:nvPicPr>
            <p:cNvPr id="49" name="Gráfico 48">
              <a:extLst>
                <a:ext uri="{FF2B5EF4-FFF2-40B4-BE49-F238E27FC236}">
                  <a16:creationId xmlns:a16="http://schemas.microsoft.com/office/drawing/2014/main" id="{605CC274-E234-4A14-9B3B-6C928C0ED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889277" y="4276461"/>
              <a:ext cx="288000" cy="288000"/>
            </a:xfrm>
            <a:prstGeom prst="rect">
              <a:avLst/>
            </a:prstGeom>
          </p:spPr>
        </p:pic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B4BE1A6C-7136-4C4A-B7D4-87B1EDC2DBF6}"/>
              </a:ext>
            </a:extLst>
          </p:cNvPr>
          <p:cNvGrpSpPr/>
          <p:nvPr/>
        </p:nvGrpSpPr>
        <p:grpSpPr>
          <a:xfrm>
            <a:off x="10500780" y="2496058"/>
            <a:ext cx="571494" cy="288000"/>
            <a:chOff x="10512556" y="5287795"/>
            <a:chExt cx="571494" cy="288000"/>
          </a:xfrm>
        </p:grpSpPr>
        <p:pic>
          <p:nvPicPr>
            <p:cNvPr id="55" name="Gráfico 54">
              <a:extLst>
                <a:ext uri="{FF2B5EF4-FFF2-40B4-BE49-F238E27FC236}">
                  <a16:creationId xmlns:a16="http://schemas.microsoft.com/office/drawing/2014/main" id="{8597D6C8-7B42-4A79-AB38-EDE10AC3A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796050" y="5287795"/>
              <a:ext cx="288000" cy="288000"/>
            </a:xfrm>
            <a:prstGeom prst="rect">
              <a:avLst/>
            </a:prstGeom>
          </p:spPr>
        </p:pic>
        <p:pic>
          <p:nvPicPr>
            <p:cNvPr id="56" name="Gráfico 55">
              <a:extLst>
                <a:ext uri="{FF2B5EF4-FFF2-40B4-BE49-F238E27FC236}">
                  <a16:creationId xmlns:a16="http://schemas.microsoft.com/office/drawing/2014/main" id="{A272F031-4B2B-4AEA-B53B-20EED16C1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512556" y="5287795"/>
              <a:ext cx="288000" cy="288000"/>
            </a:xfrm>
            <a:prstGeom prst="rect">
              <a:avLst/>
            </a:prstGeom>
          </p:spPr>
        </p:pic>
      </p:grpSp>
      <p:grpSp>
        <p:nvGrpSpPr>
          <p:cNvPr id="4097" name="Agrupar 4096">
            <a:extLst>
              <a:ext uri="{FF2B5EF4-FFF2-40B4-BE49-F238E27FC236}">
                <a16:creationId xmlns:a16="http://schemas.microsoft.com/office/drawing/2014/main" id="{77BA805A-A69C-49EA-BD4C-C3B3DA02D792}"/>
              </a:ext>
            </a:extLst>
          </p:cNvPr>
          <p:cNvGrpSpPr/>
          <p:nvPr/>
        </p:nvGrpSpPr>
        <p:grpSpPr>
          <a:xfrm>
            <a:off x="6291051" y="2472337"/>
            <a:ext cx="821812" cy="288000"/>
            <a:chOff x="6294283" y="2376925"/>
            <a:chExt cx="821812" cy="288000"/>
          </a:xfrm>
        </p:grpSpPr>
        <p:pic>
          <p:nvPicPr>
            <p:cNvPr id="28" name="Gráfico 27">
              <a:extLst>
                <a:ext uri="{FF2B5EF4-FFF2-40B4-BE49-F238E27FC236}">
                  <a16:creationId xmlns:a16="http://schemas.microsoft.com/office/drawing/2014/main" id="{A37793FB-953C-43CC-A524-81D9D2C19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94283" y="2376925"/>
              <a:ext cx="288000" cy="288000"/>
            </a:xfrm>
            <a:prstGeom prst="rect">
              <a:avLst/>
            </a:prstGeom>
          </p:spPr>
        </p:pic>
        <p:pic>
          <p:nvPicPr>
            <p:cNvPr id="57" name="Gráfico 56">
              <a:extLst>
                <a:ext uri="{FF2B5EF4-FFF2-40B4-BE49-F238E27FC236}">
                  <a16:creationId xmlns:a16="http://schemas.microsoft.com/office/drawing/2014/main" id="{C5CF1577-87FC-4F67-BAE4-E84DD152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557957" y="2376925"/>
              <a:ext cx="288000" cy="288000"/>
            </a:xfrm>
            <a:prstGeom prst="rect">
              <a:avLst/>
            </a:prstGeom>
          </p:spPr>
        </p:pic>
        <p:pic>
          <p:nvPicPr>
            <p:cNvPr id="61" name="Gráfico 60">
              <a:extLst>
                <a:ext uri="{FF2B5EF4-FFF2-40B4-BE49-F238E27FC236}">
                  <a16:creationId xmlns:a16="http://schemas.microsoft.com/office/drawing/2014/main" id="{7E95A9C7-17B9-4F4D-BF40-BE5D1E566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828095" y="2376925"/>
              <a:ext cx="288000" cy="28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1439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8679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Nosso protótipo de Vinculação e Rentabilização da </a:t>
            </a:r>
            <a:r>
              <a:rPr lang="pt-BR" sz="2800" dirty="0">
                <a:solidFill>
                  <a:srgbClr val="FF8200"/>
                </a:solidFill>
              </a:rPr>
              <a:t>Rafaela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885879A-A92C-48C3-8691-30A70F467F56}"/>
              </a:ext>
            </a:extLst>
          </p:cNvPr>
          <p:cNvSpPr txBox="1"/>
          <p:nvPr/>
        </p:nvSpPr>
        <p:spPr>
          <a:xfrm>
            <a:off x="92689" y="1481188"/>
            <a:ext cx="540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... </a:t>
            </a:r>
          </a:p>
        </p:txBody>
      </p:sp>
      <p:pic>
        <p:nvPicPr>
          <p:cNvPr id="3" name="Picture 10" descr="Iphone X Cutframe - Iphone X Png Transparent Background ...">
            <a:extLst>
              <a:ext uri="{FF2B5EF4-FFF2-40B4-BE49-F238E27FC236}">
                <a16:creationId xmlns:a16="http://schemas.microsoft.com/office/drawing/2014/main" id="{A96EE8E2-9D68-4E2D-8773-06DC4CDE0C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02" b="95228" l="10000" r="90000">
                        <a14:foregroundMark x1="36087" y1="5514" x2="40761" y2="5832"/>
                        <a14:foregroundMark x1="43478" y1="8696" x2="47609" y2="8484"/>
                        <a14:foregroundMark x1="54891" y1="7529" x2="55217" y2="8484"/>
                        <a14:foregroundMark x1="42065" y1="5938" x2="57500" y2="5620"/>
                        <a14:foregroundMark x1="57500" y1="5620" x2="69239" y2="6469"/>
                        <a14:foregroundMark x1="69239" y1="6787" x2="72717" y2="13468"/>
                        <a14:foregroundMark x1="72717" y1="13468" x2="72065" y2="20785"/>
                        <a14:foregroundMark x1="72065" y1="20785" x2="72065" y2="20891"/>
                        <a14:foregroundMark x1="28370" y1="90032" x2="34674" y2="93955"/>
                        <a14:foregroundMark x1="34674" y1="93955" x2="42283" y2="94380"/>
                        <a14:foregroundMark x1="42283" y1="94380" x2="49348" y2="93955"/>
                        <a14:foregroundMark x1="49348" y1="93955" x2="64565" y2="93955"/>
                        <a14:foregroundMark x1="64565" y1="93955" x2="71196" y2="91622"/>
                        <a14:foregroundMark x1="71196" y1="91622" x2="71522" y2="89714"/>
                        <a14:foregroundMark x1="30978" y1="94274" x2="37935" y2="95228"/>
                        <a14:foregroundMark x1="69130" y1="6363" x2="72717" y2="12831"/>
                        <a14:foregroundMark x1="72717" y1="12831" x2="72065" y2="19194"/>
                        <a14:backgroundMark x1="20217" y1="15270" x2="326" y2="11453"/>
                        <a14:backgroundMark x1="75326" y1="18028" x2="89348" y2="10817"/>
                        <a14:backgroundMark x1="78696" y1="35737" x2="98478" y2="37116"/>
                        <a14:backgroundMark x1="57717" y1="31813" x2="31304" y2="407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35" t="3895" r="26460" b="3365"/>
          <a:stretch/>
        </p:blipFill>
        <p:spPr bwMode="auto">
          <a:xfrm>
            <a:off x="4237109" y="1845186"/>
            <a:ext cx="2255905" cy="447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90146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4573</TotalTime>
  <Words>633</Words>
  <Application>Microsoft Office PowerPoint</Application>
  <PresentationFormat>Widescreen</PresentationFormat>
  <Paragraphs>92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Rafael de Queiroz Costa</dc:creator>
  <cp:lastModifiedBy>Rafael de Queiroz Costa</cp:lastModifiedBy>
  <cp:revision>47</cp:revision>
  <dcterms:created xsi:type="dcterms:W3CDTF">2020-08-15T11:26:10Z</dcterms:created>
  <dcterms:modified xsi:type="dcterms:W3CDTF">2020-09-04T22:22:35Z</dcterms:modified>
</cp:coreProperties>
</file>